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ri ." initials="Y." lastIdx="11" clrIdx="0">
    <p:extLst>
      <p:ext uri="{19B8F6BF-5375-455C-9EA6-DF929625EA0E}">
        <p15:presenceInfo xmlns:p15="http://schemas.microsoft.com/office/powerpoint/2012/main" userId="cc098aede01925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160B"/>
    <a:srgbClr val="165F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5510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1131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1435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830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10624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8357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1856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21432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42989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4133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8472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DE44B-DC7C-49B0-9352-E12DE4744E82}" type="datetimeFigureOut">
              <a:rPr lang="es-CO" smtClean="0"/>
              <a:t>9/10/2023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0B035-F10C-4614-A2E1-9EADAA3810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4753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eg"/><Relationship Id="rId7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jp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BFA3A0FC-0E6C-4620-BAFE-8631C15B3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C2CBA87-26CB-4D83-AC5A-787E8BF89FF9}"/>
              </a:ext>
            </a:extLst>
          </p:cNvPr>
          <p:cNvSpPr txBox="1"/>
          <p:nvPr/>
        </p:nvSpPr>
        <p:spPr>
          <a:xfrm>
            <a:off x="1724376" y="2090172"/>
            <a:ext cx="511900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Tienda Veterinaria:</a:t>
            </a:r>
          </a:p>
          <a:p>
            <a:pPr algn="ctr"/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Furry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Friends</a:t>
            </a:r>
          </a:p>
          <a:p>
            <a:pPr algn="ctr"/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Diego Eduardo Osorio</a:t>
            </a:r>
          </a:p>
          <a:p>
            <a:pPr algn="ctr"/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Sebastián Castro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Yuri Andrea Peña Aldana</a:t>
            </a:r>
            <a:endParaRPr lang="es-CO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725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n 24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8620AFAB-726F-4A09-BC6C-5CB439BA9D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1C7173F-EE32-4AA2-B493-27524CC36EB5}"/>
              </a:ext>
            </a:extLst>
          </p:cNvPr>
          <p:cNvSpPr txBox="1"/>
          <p:nvPr/>
        </p:nvSpPr>
        <p:spPr>
          <a:xfrm>
            <a:off x="1258529" y="1196142"/>
            <a:ext cx="2379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Imágenes: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6DCFAD3-832F-4180-ABF7-93CADDB58423}"/>
              </a:ext>
            </a:extLst>
          </p:cNvPr>
          <p:cNvSpPr txBox="1"/>
          <p:nvPr/>
        </p:nvSpPr>
        <p:spPr>
          <a:xfrm rot="963211" flipV="1">
            <a:off x="1668844" y="1205524"/>
            <a:ext cx="4142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dirty="0">
                <a:solidFill>
                  <a:srgbClr val="3B160B"/>
                </a:solidFill>
                <a:latin typeface="Gitaluevo" panose="02000500000000000000" pitchFamily="2" charset="0"/>
              </a:rPr>
              <a:t>/´</a:t>
            </a:r>
            <a:endParaRPr lang="es-CO" sz="1600" dirty="0">
              <a:solidFill>
                <a:srgbClr val="3B160B"/>
              </a:solidFill>
              <a:latin typeface="Gitaluevo" panose="02000500000000000000" pitchFamily="2" charset="0"/>
            </a:endParaRPr>
          </a:p>
        </p:txBody>
      </p:sp>
      <p:pic>
        <p:nvPicPr>
          <p:cNvPr id="7" name="Imagen 6" descr="Un perro con un objeto en la mano&#10;&#10;Descripción generada automáticamente con confianza media">
            <a:extLst>
              <a:ext uri="{FF2B5EF4-FFF2-40B4-BE49-F238E27FC236}">
                <a16:creationId xmlns:a16="http://schemas.microsoft.com/office/drawing/2014/main" id="{83650CA5-910D-4347-9D82-6D1154B50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199" y="2065061"/>
            <a:ext cx="1696910" cy="1131273"/>
          </a:xfrm>
          <a:prstGeom prst="rect">
            <a:avLst/>
          </a:prstGeom>
        </p:spPr>
      </p:pic>
      <p:pic>
        <p:nvPicPr>
          <p:cNvPr id="9" name="Imagen 8" descr="Una persona con un perro en un escritorio&#10;&#10;Descripción generada automáticamente con confianza baja">
            <a:extLst>
              <a:ext uri="{FF2B5EF4-FFF2-40B4-BE49-F238E27FC236}">
                <a16:creationId xmlns:a16="http://schemas.microsoft.com/office/drawing/2014/main" id="{74062ABB-0533-4632-BA1A-474AC53983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080" y="420073"/>
            <a:ext cx="2133599" cy="1422400"/>
          </a:xfrm>
          <a:prstGeom prst="rect">
            <a:avLst/>
          </a:prstGeom>
        </p:spPr>
      </p:pic>
      <p:pic>
        <p:nvPicPr>
          <p:cNvPr id="11" name="Imagen 10" descr="Una persona con un perro&#10;&#10;Descripción generada automáticamente con confianza media">
            <a:extLst>
              <a:ext uri="{FF2B5EF4-FFF2-40B4-BE49-F238E27FC236}">
                <a16:creationId xmlns:a16="http://schemas.microsoft.com/office/drawing/2014/main" id="{01351F4E-7398-45B9-A5F3-EE9829F851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082" y="2254295"/>
            <a:ext cx="2133600" cy="1420837"/>
          </a:xfrm>
          <a:prstGeom prst="rect">
            <a:avLst/>
          </a:prstGeom>
        </p:spPr>
      </p:pic>
      <p:pic>
        <p:nvPicPr>
          <p:cNvPr id="13" name="Imagen 12" descr="Un par de personas sentadas en una banca con un perro&#10;&#10;Descripción generada automáticamente">
            <a:extLst>
              <a:ext uri="{FF2B5EF4-FFF2-40B4-BE49-F238E27FC236}">
                <a16:creationId xmlns:a16="http://schemas.microsoft.com/office/drawing/2014/main" id="{458C4163-B5F4-408F-81F0-681E770AE7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081" y="4122393"/>
            <a:ext cx="2133599" cy="1422400"/>
          </a:xfrm>
          <a:prstGeom prst="rect">
            <a:avLst/>
          </a:prstGeom>
        </p:spPr>
      </p:pic>
      <p:pic>
        <p:nvPicPr>
          <p:cNvPr id="15" name="Imagen 14" descr="Un hombre con un perro&#10;&#10;Descripción generada automáticamente con confianza media">
            <a:extLst>
              <a:ext uri="{FF2B5EF4-FFF2-40B4-BE49-F238E27FC236}">
                <a16:creationId xmlns:a16="http://schemas.microsoft.com/office/drawing/2014/main" id="{3EA0CDE7-4CE6-48F4-ADDB-4B2AF7E67A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854" y="3904994"/>
            <a:ext cx="2133600" cy="1479865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CAA8B854-C29F-45C6-AC6C-BC834B09C6F1}"/>
              </a:ext>
            </a:extLst>
          </p:cNvPr>
          <p:cNvSpPr txBox="1"/>
          <p:nvPr/>
        </p:nvSpPr>
        <p:spPr>
          <a:xfrm>
            <a:off x="7666985" y="5527470"/>
            <a:ext cx="1269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Guardería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B444A84-1BF2-46E9-A417-E8B766804C77}"/>
              </a:ext>
            </a:extLst>
          </p:cNvPr>
          <p:cNvSpPr txBox="1"/>
          <p:nvPr/>
        </p:nvSpPr>
        <p:spPr>
          <a:xfrm>
            <a:off x="7731440" y="1832111"/>
            <a:ext cx="1304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Urgencias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7F6BB16-F03C-45C8-AFE3-3BF0A3C77D05}"/>
              </a:ext>
            </a:extLst>
          </p:cNvPr>
          <p:cNvSpPr txBox="1"/>
          <p:nvPr/>
        </p:nvSpPr>
        <p:spPr>
          <a:xfrm>
            <a:off x="4655637" y="3405407"/>
            <a:ext cx="1520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Peluquería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DD99A589-1F74-4313-BE5B-5BECC6E6ABCD}"/>
              </a:ext>
            </a:extLst>
          </p:cNvPr>
          <p:cNvSpPr txBox="1"/>
          <p:nvPr/>
        </p:nvSpPr>
        <p:spPr>
          <a:xfrm>
            <a:off x="7170927" y="3646726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Equipo de trabajo</a:t>
            </a:r>
          </a:p>
        </p:txBody>
      </p:sp>
      <p:pic>
        <p:nvPicPr>
          <p:cNvPr id="21" name="Imagen 20" descr="Una persona con un perro&#10;&#10;Descripción generada automáticamente con confianza media">
            <a:extLst>
              <a:ext uri="{FF2B5EF4-FFF2-40B4-BE49-F238E27FC236}">
                <a16:creationId xmlns:a16="http://schemas.microsoft.com/office/drawing/2014/main" id="{94E205C0-B396-4200-95C9-249107A8F5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91" y="3109759"/>
            <a:ext cx="2128826" cy="1422400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235874CD-9DDB-47B3-9F05-044122676944}"/>
              </a:ext>
            </a:extLst>
          </p:cNvPr>
          <p:cNvSpPr txBox="1"/>
          <p:nvPr/>
        </p:nvSpPr>
        <p:spPr>
          <a:xfrm>
            <a:off x="2013864" y="4486393"/>
            <a:ext cx="1520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Belleza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B90F8C1-32E0-4265-A391-322C57AEE873}"/>
              </a:ext>
            </a:extLst>
          </p:cNvPr>
          <p:cNvSpPr txBox="1"/>
          <p:nvPr/>
        </p:nvSpPr>
        <p:spPr>
          <a:xfrm>
            <a:off x="4082308" y="5384859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Consulta veterinaria</a:t>
            </a:r>
          </a:p>
        </p:txBody>
      </p:sp>
      <p:pic>
        <p:nvPicPr>
          <p:cNvPr id="2" name="Imagen 1" descr="Una persona con un perro&#10;&#10;Descripción generada automáticamente con confianza media">
            <a:extLst>
              <a:ext uri="{FF2B5EF4-FFF2-40B4-BE49-F238E27FC236}">
                <a16:creationId xmlns:a16="http://schemas.microsoft.com/office/drawing/2014/main" id="{3BEA7DB0-5371-F040-503D-1DE70B171C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91" y="3117969"/>
            <a:ext cx="2128826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609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899BECBB-7AED-44DA-9497-3939A98AB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DB5A4C7-9E1A-4461-95BA-9FC1CC25D90A}"/>
              </a:ext>
            </a:extLst>
          </p:cNvPr>
          <p:cNvSpPr txBox="1"/>
          <p:nvPr/>
        </p:nvSpPr>
        <p:spPr>
          <a:xfrm>
            <a:off x="1286108" y="1090458"/>
            <a:ext cx="2379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Iconos: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5E02B01-FA46-4BDB-B879-9F0DF67B46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50" y="2520643"/>
            <a:ext cx="910293" cy="833284"/>
          </a:xfrm>
          <a:prstGeom prst="rect">
            <a:avLst/>
          </a:prstGeom>
        </p:spPr>
      </p:pic>
      <p:pic>
        <p:nvPicPr>
          <p:cNvPr id="6" name="Imagen 5" descr="Icono&#10;&#10;Descripción generada automáticamente con confianza baja">
            <a:extLst>
              <a:ext uri="{FF2B5EF4-FFF2-40B4-BE49-F238E27FC236}">
                <a16:creationId xmlns:a16="http://schemas.microsoft.com/office/drawing/2014/main" id="{0DA64999-6DB6-41B9-AFB6-4184BF18D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291" y="2466412"/>
            <a:ext cx="1629945" cy="94174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E0D4CF8-2871-4640-9135-6DE06AC98C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288" y="2248178"/>
            <a:ext cx="1382503" cy="1324897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C6B114E-5D1B-4CA4-968E-FC1A0D893CB4}"/>
              </a:ext>
            </a:extLst>
          </p:cNvPr>
          <p:cNvSpPr txBox="1"/>
          <p:nvPr/>
        </p:nvSpPr>
        <p:spPr>
          <a:xfrm>
            <a:off x="837251" y="2115825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Carrito de compra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A6D1639-FB76-486C-A295-6D322D8115D8}"/>
              </a:ext>
            </a:extLst>
          </p:cNvPr>
          <p:cNvSpPr txBox="1"/>
          <p:nvPr/>
        </p:nvSpPr>
        <p:spPr>
          <a:xfrm>
            <a:off x="2949676" y="2115825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Botón de búsqueda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567E366-7182-4FFC-B727-A2A5C173805E}"/>
              </a:ext>
            </a:extLst>
          </p:cNvPr>
          <p:cNvSpPr txBox="1"/>
          <p:nvPr/>
        </p:nvSpPr>
        <p:spPr>
          <a:xfrm>
            <a:off x="5381592" y="2115825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Mapa</a:t>
            </a:r>
          </a:p>
        </p:txBody>
      </p:sp>
      <p:pic>
        <p:nvPicPr>
          <p:cNvPr id="12" name="Imagen 11" descr="Icono&#10;&#10;Descripción generada automáticamente">
            <a:extLst>
              <a:ext uri="{FF2B5EF4-FFF2-40B4-BE49-F238E27FC236}">
                <a16:creationId xmlns:a16="http://schemas.microsoft.com/office/drawing/2014/main" id="{CDC60D3A-92BD-4A6B-B61E-FA09BEF2BF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73" y="4105173"/>
            <a:ext cx="1979508" cy="1583606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3351B504-5C17-4FA5-91F3-DC404E087CCE}"/>
              </a:ext>
            </a:extLst>
          </p:cNvPr>
          <p:cNvSpPr txBox="1"/>
          <p:nvPr/>
        </p:nvSpPr>
        <p:spPr>
          <a:xfrm>
            <a:off x="1504132" y="4079107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Usuario</a:t>
            </a:r>
          </a:p>
        </p:txBody>
      </p:sp>
      <p:pic>
        <p:nvPicPr>
          <p:cNvPr id="15" name="Imagen 14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AEC6ECB9-A3E0-4388-915A-EB069F1933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633" y="4306108"/>
            <a:ext cx="1239202" cy="1207016"/>
          </a:xfrm>
          <a:prstGeom prst="rect">
            <a:avLst/>
          </a:prstGeom>
        </p:spPr>
      </p:pic>
      <p:pic>
        <p:nvPicPr>
          <p:cNvPr id="17" name="Imagen 16" descr="Un 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4165CF2A-4AB1-4AFB-9368-51C522C243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548" y="4206169"/>
            <a:ext cx="1413255" cy="1453064"/>
          </a:xfrm>
          <a:prstGeom prst="rect">
            <a:avLst/>
          </a:prstGeom>
        </p:spPr>
      </p:pic>
      <p:pic>
        <p:nvPicPr>
          <p:cNvPr id="19" name="Imagen 18" descr="Imagen que contiene tabla&#10;&#10;Descripción generada automáticamente">
            <a:extLst>
              <a:ext uri="{FF2B5EF4-FFF2-40B4-BE49-F238E27FC236}">
                <a16:creationId xmlns:a16="http://schemas.microsoft.com/office/drawing/2014/main" id="{B7971ABF-9767-4EA0-BCF7-43100A40F7C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635" y="2334384"/>
            <a:ext cx="1315166" cy="1411869"/>
          </a:xfrm>
          <a:prstGeom prst="rect">
            <a:avLst/>
          </a:prstGeom>
        </p:spPr>
      </p:pic>
      <p:pic>
        <p:nvPicPr>
          <p:cNvPr id="21" name="Imagen 20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2FAA0343-60BC-470E-9FBC-33B29A0FF2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689" y="4356106"/>
            <a:ext cx="1239202" cy="1107019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5F2A7B91-456B-4BE4-89FE-906D4E229A23}"/>
              </a:ext>
            </a:extLst>
          </p:cNvPr>
          <p:cNvSpPr txBox="1"/>
          <p:nvPr/>
        </p:nvSpPr>
        <p:spPr>
          <a:xfrm>
            <a:off x="7267111" y="4094087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Urgencias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411F5BAE-AE3A-4EBA-8148-29FDE851FAEE}"/>
              </a:ext>
            </a:extLst>
          </p:cNvPr>
          <p:cNvSpPr txBox="1"/>
          <p:nvPr/>
        </p:nvSpPr>
        <p:spPr>
          <a:xfrm>
            <a:off x="7226148" y="2124160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Cirugías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75441620-1DA4-4B6B-A983-DADB2FFAAE37}"/>
              </a:ext>
            </a:extLst>
          </p:cNvPr>
          <p:cNvSpPr txBox="1"/>
          <p:nvPr/>
        </p:nvSpPr>
        <p:spPr>
          <a:xfrm>
            <a:off x="3336468" y="4079107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Alimentos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C47C1BEE-3DD4-4FD1-8098-9F5BA2BE3BDD}"/>
              </a:ext>
            </a:extLst>
          </p:cNvPr>
          <p:cNvSpPr txBox="1"/>
          <p:nvPr/>
        </p:nvSpPr>
        <p:spPr>
          <a:xfrm>
            <a:off x="5434775" y="4079107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Juguetes</a:t>
            </a:r>
          </a:p>
        </p:txBody>
      </p:sp>
    </p:spTree>
    <p:extLst>
      <p:ext uri="{BB962C8B-B14F-4D97-AF65-F5344CB8AC3E}">
        <p14:creationId xmlns:p14="http://schemas.microsoft.com/office/powerpoint/2010/main" val="2331859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A5C4A52C-4ADF-4844-86FE-B1C439FB9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1876CF68-9E6B-4433-8C4E-DB8343B6F95F}"/>
              </a:ext>
            </a:extLst>
          </p:cNvPr>
          <p:cNvSpPr txBox="1"/>
          <p:nvPr/>
        </p:nvSpPr>
        <p:spPr>
          <a:xfrm>
            <a:off x="1258529" y="1382955"/>
            <a:ext cx="3392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Redes Sociales:</a:t>
            </a:r>
          </a:p>
        </p:txBody>
      </p:sp>
      <p:pic>
        <p:nvPicPr>
          <p:cNvPr id="5" name="Imagen 4" descr="Un dibujo animado&#10;&#10;Descripción generada automáticamente con confianza media">
            <a:extLst>
              <a:ext uri="{FF2B5EF4-FFF2-40B4-BE49-F238E27FC236}">
                <a16:creationId xmlns:a16="http://schemas.microsoft.com/office/drawing/2014/main" id="{EA8D8D0F-9C30-40B4-9ABD-C058E7C6F8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742" y="3046373"/>
            <a:ext cx="6391832" cy="182167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F875174-3469-4860-BED4-B1C12CA278BB}"/>
              </a:ext>
            </a:extLst>
          </p:cNvPr>
          <p:cNvSpPr txBox="1"/>
          <p:nvPr/>
        </p:nvSpPr>
        <p:spPr>
          <a:xfrm>
            <a:off x="3816425" y="2747264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Arial" panose="020B0604020202020204" pitchFamily="34" charset="0"/>
                <a:cs typeface="Arial" panose="020B0604020202020204" pitchFamily="34" charset="0"/>
              </a:rPr>
              <a:t>(+57) 3208764566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9CD4EDE-C382-417A-B3E1-131AFF137FB4}"/>
              </a:ext>
            </a:extLst>
          </p:cNvPr>
          <p:cNvSpPr txBox="1"/>
          <p:nvPr/>
        </p:nvSpPr>
        <p:spPr>
          <a:xfrm>
            <a:off x="6220418" y="2747263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 err="1">
                <a:latin typeface="Arial" panose="020B0604020202020204" pitchFamily="34" charset="0"/>
                <a:cs typeface="Arial" panose="020B0604020202020204" pitchFamily="34" charset="0"/>
              </a:rPr>
              <a:t>Furry_Friends</a:t>
            </a:r>
            <a:endParaRPr lang="es-CO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A1F21ED-EAE6-448E-ABC8-01EAC7E231A4}"/>
              </a:ext>
            </a:extLst>
          </p:cNvPr>
          <p:cNvSpPr txBox="1"/>
          <p:nvPr/>
        </p:nvSpPr>
        <p:spPr>
          <a:xfrm>
            <a:off x="1908963" y="2742346"/>
            <a:ext cx="2161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 err="1">
                <a:latin typeface="Arial" panose="020B0604020202020204" pitchFamily="34" charset="0"/>
                <a:cs typeface="Arial" panose="020B0604020202020204" pitchFamily="34" charset="0"/>
              </a:rPr>
              <a:t>Furry_Friends</a:t>
            </a:r>
            <a:endParaRPr lang="es-CO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609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33B713CE-16F8-469B-8651-1845CFC2E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B768AF8-C30A-4B96-B7BE-147F8FC19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227" y="2201741"/>
            <a:ext cx="4743545" cy="333942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5F8AC56-66C6-467C-99EB-7682FF3C6A21}"/>
              </a:ext>
            </a:extLst>
          </p:cNvPr>
          <p:cNvSpPr txBox="1"/>
          <p:nvPr/>
        </p:nvSpPr>
        <p:spPr>
          <a:xfrm>
            <a:off x="904568" y="1238857"/>
            <a:ext cx="1140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Logo:</a:t>
            </a:r>
          </a:p>
        </p:txBody>
      </p:sp>
    </p:spTree>
    <p:extLst>
      <p:ext uri="{BB962C8B-B14F-4D97-AF65-F5344CB8AC3E}">
        <p14:creationId xmlns:p14="http://schemas.microsoft.com/office/powerpoint/2010/main" val="1671926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32B671AC-EBEB-4809-9B0B-ABA46A266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Imagen 4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2840092B-E994-41F0-B5D8-7F57E80DE1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397" y="2458445"/>
            <a:ext cx="3147205" cy="259563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02B4B6D8-4B61-4D31-AE48-E0F4D77B0407}"/>
              </a:ext>
            </a:extLst>
          </p:cNvPr>
          <p:cNvSpPr txBox="1"/>
          <p:nvPr/>
        </p:nvSpPr>
        <p:spPr>
          <a:xfrm>
            <a:off x="904567" y="1238857"/>
            <a:ext cx="3549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Paleta de colores:</a:t>
            </a:r>
          </a:p>
        </p:txBody>
      </p:sp>
    </p:spTree>
    <p:extLst>
      <p:ext uri="{BB962C8B-B14F-4D97-AF65-F5344CB8AC3E}">
        <p14:creationId xmlns:p14="http://schemas.microsoft.com/office/powerpoint/2010/main" val="2055686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DDE42883-950F-495F-8648-99BD5DB495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Imagen 4" descr="Texto, Pizarra&#10;&#10;Descripción generada automáticamente">
            <a:extLst>
              <a:ext uri="{FF2B5EF4-FFF2-40B4-BE49-F238E27FC236}">
                <a16:creationId xmlns:a16="http://schemas.microsoft.com/office/drawing/2014/main" id="{BB242FDD-209E-44C6-A400-10034B287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714" y="2879036"/>
            <a:ext cx="1672121" cy="1904022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D64430C4-CB6E-4816-94F8-17AC03F6D3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5008" y="2750880"/>
            <a:ext cx="1720943" cy="216033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51F75D9-D5CB-4FD0-9A79-EF92F69572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901" y="2866830"/>
            <a:ext cx="1684327" cy="191622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9B2A357-B726-4E6B-BB4C-366DAD473201}"/>
              </a:ext>
            </a:extLst>
          </p:cNvPr>
          <p:cNvSpPr txBox="1"/>
          <p:nvPr/>
        </p:nvSpPr>
        <p:spPr>
          <a:xfrm>
            <a:off x="904566" y="1300457"/>
            <a:ext cx="4994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Fuentes de la pagina:´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44B909C-15DB-459B-ABBE-DB6F7A4755A0}"/>
              </a:ext>
            </a:extLst>
          </p:cNvPr>
          <p:cNvSpPr txBox="1"/>
          <p:nvPr/>
        </p:nvSpPr>
        <p:spPr>
          <a:xfrm rot="963211" flipV="1">
            <a:off x="3428546" y="1299139"/>
            <a:ext cx="4916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dirty="0">
                <a:solidFill>
                  <a:srgbClr val="3B160B"/>
                </a:solidFill>
                <a:latin typeface="Gitaluevo" panose="02000500000000000000" pitchFamily="2" charset="0"/>
              </a:rPr>
              <a:t>/´</a:t>
            </a:r>
            <a:endParaRPr lang="es-CO" sz="1600" dirty="0">
              <a:solidFill>
                <a:srgbClr val="3B160B"/>
              </a:solidFill>
              <a:latin typeface="Gitaluevo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282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44B2AF7E-2111-4B3F-8C93-2F6567906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98963D1-4B59-4459-8E09-EC110DDA34A4}"/>
              </a:ext>
            </a:extLst>
          </p:cNvPr>
          <p:cNvSpPr txBox="1"/>
          <p:nvPr/>
        </p:nvSpPr>
        <p:spPr>
          <a:xfrm>
            <a:off x="1452299" y="2805179"/>
            <a:ext cx="62394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Tener un mayor reconocimiento de la marca.</a:t>
            </a:r>
          </a:p>
          <a:p>
            <a:pPr algn="ctr"/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Aumentando las ventas de productos en un</a:t>
            </a:r>
          </a:p>
          <a:p>
            <a:pPr algn="ctr"/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15% y en servicios en un 25%, a la fecha del 2025.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B885F06-387F-4722-838C-316DF9EC3B22}"/>
              </a:ext>
            </a:extLst>
          </p:cNvPr>
          <p:cNvSpPr txBox="1"/>
          <p:nvPr/>
        </p:nvSpPr>
        <p:spPr>
          <a:xfrm>
            <a:off x="914399" y="1435510"/>
            <a:ext cx="4994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Objetivo:´</a:t>
            </a:r>
          </a:p>
        </p:txBody>
      </p:sp>
    </p:spTree>
    <p:extLst>
      <p:ext uri="{BB962C8B-B14F-4D97-AF65-F5344CB8AC3E}">
        <p14:creationId xmlns:p14="http://schemas.microsoft.com/office/powerpoint/2010/main" val="1092195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5AA0DE46-8D44-4155-82D0-118C681F9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4829992-EF38-4733-A079-44C76C73F2CD}"/>
              </a:ext>
            </a:extLst>
          </p:cNvPr>
          <p:cNvSpPr txBox="1"/>
          <p:nvPr/>
        </p:nvSpPr>
        <p:spPr>
          <a:xfrm>
            <a:off x="432488" y="2419173"/>
            <a:ext cx="82790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Es cualquier persona que tenga una mascota.</a:t>
            </a:r>
          </a:p>
          <a:p>
            <a:pPr algn="ctr"/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Personas que viven en la zona de influencia de la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Tienda, es el más importante ya que son las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personas que tienen más probabilidades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de visitar mi tienda con regularidad.</a:t>
            </a:r>
          </a:p>
          <a:p>
            <a:pPr algn="ctr"/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Personas que están interesadas en la salud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y el bienestar de sus mascotas.</a:t>
            </a:r>
          </a:p>
          <a:p>
            <a:pPr algn="ctr"/>
            <a:endParaRPr lang="es-CO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A3D34BF-6366-4F7E-AF01-9500D0AB53F0}"/>
              </a:ext>
            </a:extLst>
          </p:cNvPr>
          <p:cNvSpPr txBox="1"/>
          <p:nvPr/>
        </p:nvSpPr>
        <p:spPr>
          <a:xfrm>
            <a:off x="816077" y="1386349"/>
            <a:ext cx="4994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Publico objetivo:</a:t>
            </a:r>
          </a:p>
        </p:txBody>
      </p:sp>
    </p:spTree>
    <p:extLst>
      <p:ext uri="{BB962C8B-B14F-4D97-AF65-F5344CB8AC3E}">
        <p14:creationId xmlns:p14="http://schemas.microsoft.com/office/powerpoint/2010/main" val="2458264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69CD06D6-51E0-48DC-B758-B0B467C43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5E1F75F-5B0D-417E-A19E-C35229E87A6A}"/>
              </a:ext>
            </a:extLst>
          </p:cNvPr>
          <p:cNvSpPr txBox="1"/>
          <p:nvPr/>
        </p:nvSpPr>
        <p:spPr>
          <a:xfrm>
            <a:off x="324508" y="2358240"/>
            <a:ext cx="84949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Para nosotros es muy importante brindar a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los propietarios de nuestras mascotas los mejores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productos y servicios de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alta calidad, que necesitan para mantener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a sus mascotas sanas y felices,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con una vida larga y saludable. </a:t>
            </a:r>
          </a:p>
          <a:p>
            <a:pPr algn="ctr"/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Basados en el esfuerzo y compromiso de </a:t>
            </a:r>
          </a:p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nuestro equipo de trabajo.</a:t>
            </a:r>
            <a:endParaRPr lang="es-CO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5A4547A-E217-4F1B-BC54-D29D9F13EF93}"/>
              </a:ext>
            </a:extLst>
          </p:cNvPr>
          <p:cNvSpPr txBox="1"/>
          <p:nvPr/>
        </p:nvSpPr>
        <p:spPr>
          <a:xfrm>
            <a:off x="1219200" y="1274800"/>
            <a:ext cx="2379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Misión: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8645B59-1875-4F29-8906-0857A7C2D9E7}"/>
              </a:ext>
            </a:extLst>
          </p:cNvPr>
          <p:cNvSpPr txBox="1"/>
          <p:nvPr/>
        </p:nvSpPr>
        <p:spPr>
          <a:xfrm rot="963211" flipV="1">
            <a:off x="1890703" y="1273481"/>
            <a:ext cx="4916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dirty="0">
                <a:solidFill>
                  <a:srgbClr val="3B160B"/>
                </a:solidFill>
                <a:latin typeface="Gitaluevo" panose="02000500000000000000" pitchFamily="2" charset="0"/>
              </a:rPr>
              <a:t>/´</a:t>
            </a:r>
            <a:endParaRPr lang="es-CO" sz="1600" dirty="0">
              <a:solidFill>
                <a:srgbClr val="3B160B"/>
              </a:solidFill>
              <a:latin typeface="Gitaluevo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357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49D7B4FE-5CAA-4F34-BF54-193C27EBC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36D220-B5D1-484A-B7B6-5BC8301C0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3111528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En el año 2027 Ser una empresa moderna y sólida, </a:t>
            </a:r>
            <a:b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reconocida por su alta calidad en sus productos, </a:t>
            </a:r>
            <a:b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servicios y con proyección internacional.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964AF53-D8B9-41EC-8505-3D97F858DF23}"/>
              </a:ext>
            </a:extLst>
          </p:cNvPr>
          <p:cNvSpPr txBox="1"/>
          <p:nvPr/>
        </p:nvSpPr>
        <p:spPr>
          <a:xfrm>
            <a:off x="1229032" y="1540271"/>
            <a:ext cx="2379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Visión: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12A12A3-E333-4B66-9E5F-DCC82274F8E6}"/>
              </a:ext>
            </a:extLst>
          </p:cNvPr>
          <p:cNvSpPr txBox="1"/>
          <p:nvPr/>
        </p:nvSpPr>
        <p:spPr>
          <a:xfrm rot="963211" flipV="1">
            <a:off x="1812046" y="1538953"/>
            <a:ext cx="4916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dirty="0">
                <a:solidFill>
                  <a:srgbClr val="3B160B"/>
                </a:solidFill>
                <a:latin typeface="Gitaluevo" panose="02000500000000000000" pitchFamily="2" charset="0"/>
              </a:rPr>
              <a:t>/´</a:t>
            </a:r>
            <a:endParaRPr lang="es-CO" sz="1600" dirty="0">
              <a:solidFill>
                <a:srgbClr val="3B160B"/>
              </a:solidFill>
              <a:latin typeface="Gitaluevo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7963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Gráfico de líneas&#10;&#10;Descripción generada automáticamente">
            <a:extLst>
              <a:ext uri="{FF2B5EF4-FFF2-40B4-BE49-F238E27FC236}">
                <a16:creationId xmlns:a16="http://schemas.microsoft.com/office/drawing/2014/main" id="{1DD87DA9-40D3-4A34-9129-C7979B1BE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AD72397-F9C6-4A7B-AC35-4739F5562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520" y="2844500"/>
            <a:ext cx="7886700" cy="209237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Trabajo en equipo</a:t>
            </a:r>
            <a:b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Pasión por el trabajo</a:t>
            </a:r>
            <a:b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Atención de calidad</a:t>
            </a:r>
            <a:b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Compromiso</a:t>
            </a:r>
            <a:endParaRPr lang="es-CO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9786085-84FA-4DE1-8EC9-C1139B5B07FF}"/>
              </a:ext>
            </a:extLst>
          </p:cNvPr>
          <p:cNvSpPr txBox="1"/>
          <p:nvPr/>
        </p:nvSpPr>
        <p:spPr>
          <a:xfrm>
            <a:off x="1376516" y="1461613"/>
            <a:ext cx="2379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>
                <a:solidFill>
                  <a:srgbClr val="3B160B"/>
                </a:solidFill>
                <a:latin typeface="Gitaluevo" panose="02000500000000000000" pitchFamily="2" charset="0"/>
              </a:rPr>
              <a:t>Valores:</a:t>
            </a:r>
          </a:p>
        </p:txBody>
      </p:sp>
    </p:spTree>
    <p:extLst>
      <p:ext uri="{BB962C8B-B14F-4D97-AF65-F5344CB8AC3E}">
        <p14:creationId xmlns:p14="http://schemas.microsoft.com/office/powerpoint/2010/main" val="318459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338</TotalTime>
  <Words>257</Words>
  <Application>Microsoft Office PowerPoint</Application>
  <PresentationFormat>Carta (216 x 279 mm)</PresentationFormat>
  <Paragraphs>62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Gitaluevo</vt:lpstr>
      <vt:lpstr>Office Theme 2013 - 2022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En el año 2027 Ser una empresa moderna y sólida,  reconocida por su alta calidad en sus productos,  servicios y con proyección internacional.</vt:lpstr>
      <vt:lpstr>Trabajo en equipo Pasión por el trabajo Atención de calidad Compromiso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Yuri .</dc:creator>
  <cp:lastModifiedBy>diego eduardo osorio ayala</cp:lastModifiedBy>
  <cp:revision>28</cp:revision>
  <dcterms:created xsi:type="dcterms:W3CDTF">2023-10-01T16:25:12Z</dcterms:created>
  <dcterms:modified xsi:type="dcterms:W3CDTF">2023-10-10T00:57:50Z</dcterms:modified>
</cp:coreProperties>
</file>

<file path=docProps/thumbnail.jpeg>
</file>